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587865"/>
              </p:ext>
            </p:extLst>
          </p:nvPr>
        </p:nvGraphicFramePr>
        <p:xfrm>
          <a:off x="102259" y="255539"/>
          <a:ext cx="11951208" cy="6183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454"/>
                <a:gridCol w="720348"/>
                <a:gridCol w="1623607"/>
                <a:gridCol w="3243287"/>
                <a:gridCol w="4096512"/>
              </a:tblGrid>
              <a:tr h="455256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Research questions Outputs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455256">
                <a:tc gridSpan="5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Markets, institutions and gender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7338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Enhancing institutional options to improve; 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market access (both agricultural inputs and outputs),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access to sustainable intensification technologies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en-US" sz="1600" dirty="0" smtClean="0"/>
                        <a:t>How do SI practices affect household labor, decision making and asset allocation?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1600" dirty="0" smtClean="0"/>
                        <a:t>How do the local socio-cultural and institutional environments affect adoption of integrated crop-livestock technologies?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1600" dirty="0" smtClean="0"/>
                        <a:t>How do local institutions affect access of smallholder farmers to output and input market and to adoption of SI practices?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1.1 Evaluate the labor productivity (labor use efficiency) of SI practices through the use of pre-harvest, harvest  and post harvest small scale machinery.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1.2 Evaluate issues related to decision making and asset allocation arising from SI practices.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 </a:t>
                      </a:r>
                      <a:r>
                        <a:rPr lang="en-US" sz="1600" baseline="0" dirty="0" smtClean="0"/>
                        <a:t>Identify, adapt and promote innovative local institutions </a:t>
                      </a:r>
                      <a:r>
                        <a:rPr lang="en-US" sz="1600" baseline="0" dirty="0" smtClean="0"/>
                        <a:t>and partnerships to </a:t>
                      </a:r>
                      <a:r>
                        <a:rPr lang="en-US" sz="1600" baseline="0" dirty="0" smtClean="0"/>
                        <a:t>improve access to inputs and outputs markets.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2.2 </a:t>
                      </a:r>
                      <a:r>
                        <a:rPr lang="en-US" sz="1600" dirty="0" smtClean="0"/>
                        <a:t>Analysis of existing local institutions governing access and control over productive assets.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2.3 Study constraints to optimal services from the input and output dealers, credit and other service providers and develop strategies to overcome them while capitalizing on existing market information </a:t>
                      </a:r>
                      <a:r>
                        <a:rPr lang="en-US" sz="1600" dirty="0" smtClean="0"/>
                        <a:t>systems.</a:t>
                      </a:r>
                      <a:endParaRPr lang="en-US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 use existing market information sources to offer options for functioning markets </a:t>
                      </a:r>
                      <a:r>
                        <a:rPr lang="en-US" sz="1600" dirty="0" smtClean="0"/>
                        <a:t>3.3 </a:t>
                      </a:r>
                      <a:r>
                        <a:rPr lang="en-US" sz="1600" dirty="0" smtClean="0"/>
                        <a:t>Assess and adapt  tools to facilitate real time delivery of market information for informed decision making by smallholder farmers</a:t>
                      </a:r>
                      <a:r>
                        <a:rPr lang="en-US" sz="1600" dirty="0" smtClean="0"/>
                        <a:t>. (</a:t>
                      </a:r>
                      <a:r>
                        <a:rPr lang="en-US" sz="1600" baseline="0" dirty="0" smtClean="0"/>
                        <a:t>also consider other decision support tools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7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922019"/>
              </p:ext>
            </p:extLst>
          </p:nvPr>
        </p:nvGraphicFramePr>
        <p:xfrm>
          <a:off x="102259" y="255539"/>
          <a:ext cx="11951208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454"/>
                <a:gridCol w="720348"/>
                <a:gridCol w="2216035"/>
                <a:gridCol w="2650859"/>
                <a:gridCol w="4096512"/>
              </a:tblGrid>
              <a:tr h="319209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Research questions Outputs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5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Markets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, institutions and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gender (Better institutions for improved access to markets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and informed decision making 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78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2. To empower the vulnerable groups (women and youth) for equitable access to and control of production assets (land,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</a:rPr>
                        <a:t>labour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, credits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</a:rPr>
                        <a:t>etc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1600" dirty="0" smtClean="0"/>
                        <a:t>What are the gender differentiations and how are they affected by SI practices in the context of crops and livestock production, processing and marketing?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How can gender be mainstreamed to improve the benefits of SI practices to household members (E.g. nutrition, income, reduced drudgery)?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To what extent can labor and time inputs of vulnerable groups into pre-harvest, harvest</a:t>
                      </a:r>
                      <a:r>
                        <a:rPr lang="en-US" sz="1600" baseline="0" dirty="0" smtClean="0"/>
                        <a:t> and post harvest activities be reduced through the use of small scale mechanization.</a:t>
                      </a: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Assess business opportunities for women and youth in agro-input supply, marketing and value addition.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2.1 Assess the level of inclusiveness of women and youth along the crop and livestock value chains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2.2 Capacity building on gender mainstreaming for target communities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and extension workers.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and validate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labor-saving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 practices that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gender sensitive.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 </a:t>
                      </a:r>
                      <a:r>
                        <a:rPr lang="en-US" sz="1600" baseline="0" dirty="0" smtClean="0"/>
                        <a:t>Promote and empower vulnerable groups in using small scale mechanization throughout production cycles.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3.3 Gender analysis of access to and control over household productive assets</a:t>
                      </a:r>
                      <a:r>
                        <a:rPr lang="en-US" sz="160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language/phrasing of activities needs some revision taking into account what has been done already in phase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0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theme, objectives, research questions and activiti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Template-theme, objectives, research questions and activities</Template>
  <TotalTime>85</TotalTime>
  <Words>465</Words>
  <Application>Microsoft Office PowerPoint</Application>
  <PresentationFormat>Custom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Template-theme, objectives, research questions and activities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Birhanu Zemadim</dc:creator>
  <cp:lastModifiedBy>Odhong, Jonathan (IITA)</cp:lastModifiedBy>
  <cp:revision>24</cp:revision>
  <dcterms:created xsi:type="dcterms:W3CDTF">2016-02-18T10:07:56Z</dcterms:created>
  <dcterms:modified xsi:type="dcterms:W3CDTF">2016-02-18T11:50:32Z</dcterms:modified>
</cp:coreProperties>
</file>